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58" r:id="rId3"/>
    <p:sldId id="263" r:id="rId4"/>
    <p:sldId id="260" r:id="rId5"/>
  </p:sldIdLst>
  <p:sldSz cx="6858000" cy="9144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26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734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529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420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775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244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258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031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525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353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323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181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213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21" Type="http://schemas.openxmlformats.org/officeDocument/2006/relationships/image" Target="../media/image19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24" Type="http://schemas.openxmlformats.org/officeDocument/2006/relationships/image" Target="../media/image22.gif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microsoft.com/office/2007/relationships/hdphoto" Target="../media/hdphoto3.wdp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226514" y="2942239"/>
            <a:ext cx="4744528" cy="5601533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Instrucción:  </a:t>
            </a:r>
            <a:r>
              <a:rPr lang="es-CL" sz="1600" dirty="0"/>
              <a:t/>
            </a:r>
            <a:br>
              <a:rPr lang="es-CL" sz="1600" dirty="0"/>
            </a:br>
            <a:r>
              <a:rPr lang="es-CL" sz="1600" dirty="0"/>
              <a:t>Esta actividad consiste en pintar los medios de transporte que comienzan con </a:t>
            </a:r>
            <a:r>
              <a:rPr lang="es-CL" sz="1600" dirty="0" smtClean="0"/>
              <a:t>CA.</a:t>
            </a:r>
          </a:p>
          <a:p>
            <a:r>
              <a:rPr lang="es-CL" sz="1600" dirty="0"/>
              <a:t/>
            </a:r>
            <a:br>
              <a:rPr lang="es-CL" sz="1600" dirty="0"/>
            </a:br>
            <a:r>
              <a:rPr lang="es-CL" sz="1600" dirty="0" smtClean="0"/>
              <a:t>1. Haz </a:t>
            </a:r>
            <a:r>
              <a:rPr lang="es-CL" sz="1600" dirty="0" err="1" smtClean="0"/>
              <a:t>click</a:t>
            </a:r>
            <a:r>
              <a:rPr lang="es-CL" sz="1600" dirty="0" smtClean="0"/>
              <a:t> sobre la imagen y aparecerán varios medios de transporte.</a:t>
            </a:r>
            <a:br>
              <a:rPr lang="es-CL" sz="1600" dirty="0" smtClean="0"/>
            </a:br>
            <a:r>
              <a:rPr lang="es-CL" sz="1600" dirty="0" smtClean="0"/>
              <a:t>2. Estimula a los niños a reconocer la sílaba inicial de cada medio de transporte.</a:t>
            </a:r>
            <a:br>
              <a:rPr lang="es-CL" sz="1600" dirty="0" smtClean="0"/>
            </a:br>
            <a:r>
              <a:rPr lang="es-CL" sz="1600" dirty="0" smtClean="0"/>
              <a:t>3. Cuando la reconozcan haz </a:t>
            </a:r>
            <a:r>
              <a:rPr lang="es-CL" sz="1600" dirty="0" err="1" smtClean="0"/>
              <a:t>click</a:t>
            </a:r>
            <a:r>
              <a:rPr lang="es-CL" sz="1600" dirty="0" smtClean="0"/>
              <a:t> sobre el dibujo.</a:t>
            </a:r>
          </a:p>
          <a:p>
            <a:r>
              <a:rPr lang="es-CL" sz="1600" dirty="0" smtClean="0"/>
              <a:t>4. </a:t>
            </a:r>
            <a:r>
              <a:rPr lang="es-CL" sz="1600" dirty="0"/>
              <a:t>Los medios de transporte que comienzan con las sílaba "CA" quedarán coloreados y los otros medios de transporte serán pintados de negro</a:t>
            </a:r>
            <a:r>
              <a:rPr lang="es-CL" sz="1600" dirty="0" smtClean="0"/>
              <a:t>.</a:t>
            </a:r>
          </a:p>
          <a:p>
            <a:pPr algn="just"/>
            <a:endParaRPr lang="es-ES" sz="1600" dirty="0" smtClean="0"/>
          </a:p>
          <a:p>
            <a:pPr algn="just"/>
            <a:r>
              <a:rPr lang="es-ES" sz="1600" b="1" dirty="0" smtClean="0"/>
              <a:t>Estímulos: </a:t>
            </a:r>
            <a:r>
              <a:rPr lang="es-ES" sz="1600" dirty="0" smtClean="0"/>
              <a:t>Cohete</a:t>
            </a:r>
            <a:r>
              <a:rPr lang="es-ES" sz="1600" dirty="0"/>
              <a:t>, avión, helicóptero, camión, camioneta, moto, bicicleta, carroza, canoa, barco.</a:t>
            </a:r>
            <a:endParaRPr lang="es-CL" sz="1600" dirty="0"/>
          </a:p>
          <a:p>
            <a:r>
              <a:rPr lang="es-CL" dirty="0"/>
              <a:t/>
            </a:r>
            <a:br>
              <a:rPr lang="es-CL" dirty="0"/>
            </a:br>
            <a:r>
              <a:rPr lang="es-CL" b="1" dirty="0" smtClean="0"/>
              <a:t>Sugerencias:</a:t>
            </a:r>
            <a:r>
              <a:rPr lang="es-CL" dirty="0"/>
              <a:t/>
            </a:r>
            <a:br>
              <a:rPr lang="es-CL" dirty="0"/>
            </a:br>
            <a:r>
              <a:rPr lang="es-CL" sz="1600" dirty="0"/>
              <a:t>- Decirle al niño que </a:t>
            </a:r>
            <a:r>
              <a:rPr lang="es-CL" sz="1600" dirty="0" err="1"/>
              <a:t>CArabinero</a:t>
            </a:r>
            <a:r>
              <a:rPr lang="es-CL" sz="1600" dirty="0"/>
              <a:t> empieza con CA igual que </a:t>
            </a:r>
            <a:r>
              <a:rPr lang="es-CL" sz="1600" dirty="0" err="1"/>
              <a:t>CAballo</a:t>
            </a:r>
            <a:r>
              <a:rPr lang="es-CL" sz="1600" dirty="0"/>
              <a:t>. </a:t>
            </a:r>
          </a:p>
          <a:p>
            <a:r>
              <a:rPr lang="es-CL" sz="1600" dirty="0" smtClean="0"/>
              <a:t>- Contextualizar </a:t>
            </a:r>
            <a:r>
              <a:rPr lang="es-CL" sz="1600" dirty="0"/>
              <a:t>que el caballo esta cansado </a:t>
            </a:r>
            <a:endParaRPr lang="es-CL" sz="1600" dirty="0" smtClean="0"/>
          </a:p>
          <a:p>
            <a:r>
              <a:rPr lang="es-CL" sz="1600" dirty="0" smtClean="0"/>
              <a:t>y </a:t>
            </a:r>
            <a:r>
              <a:rPr lang="es-CL" sz="1600" dirty="0"/>
              <a:t>por eso el carabinero necesita otro medio de transporte que empiece con CA</a:t>
            </a:r>
            <a:r>
              <a:rPr lang="es-CL" sz="1600" dirty="0" smtClean="0"/>
              <a:t>.</a:t>
            </a:r>
            <a:endParaRPr lang="es-C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633" y="7019778"/>
            <a:ext cx="1174366" cy="212422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121"/>
            <a:ext cx="5604102" cy="17634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" y="1260403"/>
            <a:ext cx="68524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000"/>
            <a:ext cx="6839894" cy="8640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7" y="8813053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24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9" y="8516151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60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1128"/>
            <a:ext cx="6839894" cy="8640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7" y="8813053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27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9" y="8516151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95" b="43682" l="3626" r="33944">
                        <a14:foregroundMark x1="6206" y1="40840" x2="31888" y2="32465"/>
                        <a14:foregroundMark x1="29121" y1="37526" x2="14916" y2="31903"/>
                        <a14:foregroundMark x1="5720" y1="39094" x2="27925" y2="31814"/>
                        <a14:foregroundMark x1="32000" y1="35957" x2="18991" y2="40278"/>
                      </a14:backgroundRemoval>
                    </a14:imgEffect>
                  </a14:imgLayer>
                </a14:imgProps>
              </a:ext>
            </a:extLst>
          </a:blip>
          <a:srcRect l="3401" t="29333" r="66078" b="56090"/>
          <a:stretch/>
        </p:blipFill>
        <p:spPr>
          <a:xfrm>
            <a:off x="229838" y="3021947"/>
            <a:ext cx="2087592" cy="12594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48" b="32199" l="66318" r="89944">
                        <a14:foregroundMark x1="87701" y1="29831" x2="68187" y2="21545"/>
                        <a14:foregroundMark x1="68187" y1="26990" x2="82355" y2="20894"/>
                        <a14:foregroundMark x1="82953" y1="21012" x2="88748" y2="25333"/>
                        <a14:foregroundMark x1="88187" y1="27908" x2="78654" y2="30305"/>
                        <a14:foregroundMark x1="82841" y1="28648" x2="82841" y2="28648"/>
                        <a14:foregroundMark x1="69570" y1="28825" x2="69570" y2="28825"/>
                      </a14:backgroundRemoval>
                    </a14:imgEffect>
                  </a14:imgLayer>
                </a14:imgProps>
              </a:ext>
            </a:extLst>
          </a:blip>
          <a:srcRect l="66209" t="18749" r="10081" b="67672"/>
          <a:stretch/>
        </p:blipFill>
        <p:spPr>
          <a:xfrm>
            <a:off x="4532091" y="2095543"/>
            <a:ext cx="1621767" cy="11731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795" b="98402" l="17346" r="47626">
                        <a14:foregroundMark x1="22168" y1="92424" x2="43589" y2="89405"/>
                      </a14:backgroundRemoval>
                    </a14:imgEffect>
                  </a14:imgLayer>
                </a14:imgProps>
              </a:ext>
            </a:extLst>
          </a:blip>
          <a:srcRect l="17779" t="85644" r="52457" b="1976"/>
          <a:stretch/>
        </p:blipFill>
        <p:spPr>
          <a:xfrm>
            <a:off x="1218815" y="7886326"/>
            <a:ext cx="2035834" cy="10696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825" b="64753" l="68224" r="96785">
                        <a14:foregroundMark x1="73682" y1="52501" x2="94729" y2="60876"/>
                        <a14:foregroundMark x1="71925" y1="57206" x2="87290" y2="53063"/>
                        <a14:foregroundMark x1="92972" y1="58212" x2="94729" y2="59603"/>
                        <a14:foregroundMark x1="93084" y1="62829" x2="87850" y2="59426"/>
                        <a14:foregroundMark x1="79738" y1="61912" x2="79738" y2="61912"/>
                        <a14:foregroundMark x1="76112" y1="63480" x2="76112" y2="63480"/>
                      </a14:backgroundRemoval>
                    </a14:imgEffect>
                  </a14:imgLayer>
                </a14:imgProps>
              </a:ext>
            </a:extLst>
          </a:blip>
          <a:srcRect l="67764" t="47138" r="2976" b="35090"/>
          <a:stretch/>
        </p:blipFill>
        <p:spPr>
          <a:xfrm>
            <a:off x="4636078" y="4544761"/>
            <a:ext cx="2001329" cy="153550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67" b="15123" l="14131" r="31888"/>
                    </a14:imgEffect>
                  </a14:imgLayer>
                </a14:imgProps>
              </a:ext>
            </a:extLst>
          </a:blip>
          <a:srcRect l="13873" t="2911" r="66957" b="84109"/>
          <a:stretch/>
        </p:blipFill>
        <p:spPr>
          <a:xfrm>
            <a:off x="943723" y="725249"/>
            <a:ext cx="1311215" cy="11214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64" b="15152" l="78654" r="97346"/>
                    </a14:imgEffect>
                    <a14:imgEffect>
                      <a14:colorTemperature colorTemp="5632"/>
                    </a14:imgEffect>
                    <a14:imgEffect>
                      <a14:saturation sat="62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rcRect l="78488" t="1654" r="2846" b="84368"/>
          <a:stretch/>
        </p:blipFill>
        <p:spPr>
          <a:xfrm>
            <a:off x="5380336" y="631033"/>
            <a:ext cx="1276709" cy="120769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84" b="11542" l="48748" r="72150"/>
                    </a14:imgEffect>
                  </a14:imgLayer>
                </a14:imgProps>
              </a:ext>
            </a:extLst>
          </a:blip>
          <a:srcRect l="48261" t="78" r="28785" b="88340"/>
          <a:stretch/>
        </p:blipFill>
        <p:spPr>
          <a:xfrm>
            <a:off x="3302274" y="481128"/>
            <a:ext cx="1570007" cy="100066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228" b="46138" l="75738" r="95327"/>
                    </a14:imgEffect>
                  </a14:imgLayer>
                </a14:imgProps>
              </a:ext>
            </a:extLst>
          </a:blip>
          <a:srcRect l="74957" t="31806" r="4359" b="53617"/>
          <a:stretch/>
        </p:blipFill>
        <p:spPr>
          <a:xfrm>
            <a:off x="5123974" y="3229624"/>
            <a:ext cx="1414732" cy="125945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130" b="98224" l="68673" r="96075">
                        <a14:foregroundMark x1="81084" y1="83013" x2="74019" y2="89020"/>
                        <a14:foregroundMark x1="76935" y1="88902" x2="81234" y2="85587"/>
                      </a14:backgroundRemoval>
                    </a14:imgEffect>
                  </a14:imgLayer>
                </a14:imgProps>
              </a:ext>
            </a:extLst>
          </a:blip>
          <a:srcRect l="68945" t="77966" r="3309" b="2264"/>
          <a:stretch/>
        </p:blipFill>
        <p:spPr>
          <a:xfrm>
            <a:off x="4723694" y="7221871"/>
            <a:ext cx="1897811" cy="170803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970" b="75200" l="9308" r="31589">
                        <a14:backgroundMark x1="16748" y1="74164" x2="22692" y2="71974"/>
                        <a14:backgroundMark x1="13159" y1="72152" x2="13159" y2="72152"/>
                        <a14:backgroundMark x1="25682" y1="71678" x2="25682" y2="71678"/>
                      </a14:backgroundRemoval>
                    </a14:imgEffect>
                  </a14:imgLayer>
                </a14:imgProps>
              </a:ext>
            </a:extLst>
          </a:blip>
          <a:srcRect l="8450" t="56434" r="67840" b="24796"/>
          <a:stretch/>
        </p:blipFill>
        <p:spPr>
          <a:xfrm>
            <a:off x="569564" y="5360981"/>
            <a:ext cx="1621766" cy="162176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88" b="75259" l="9234" r="32075">
                        <a14:foregroundMark x1="13159" y1="70080" x2="19252" y2="69754"/>
                        <a14:foregroundMark x1="18430" y1="69754" x2="24710" y2="65226"/>
                        <a14:foregroundMark x1="23178" y1="64575" x2="16748" y2="65345"/>
                      </a14:backgroundRemoval>
                    </a14:imgEffect>
                  </a14:imgLayer>
                </a14:imgProps>
              </a:ext>
            </a:extLst>
          </a:blip>
          <a:srcRect l="9414" t="56446" r="67632" b="23985"/>
          <a:stretch/>
        </p:blipFill>
        <p:spPr>
          <a:xfrm>
            <a:off x="621323" y="5365007"/>
            <a:ext cx="1570007" cy="169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76" b="46168" l="74916" r="95477">
                        <a14:foregroundMark x1="78542" y1="39213" x2="81458" y2="34922"/>
                        <a14:foregroundMark x1="80336" y1="42527" x2="84374" y2="34596"/>
                        <a14:foregroundMark x1="81159" y1="37112" x2="85757" y2="42202"/>
                        <a14:foregroundMark x1="86168" y1="42291" x2="93009" y2="40219"/>
                        <a14:foregroundMark x1="93570" y1="40988" x2="91065" y2="41758"/>
                        <a14:foregroundMark x1="88000" y1="40870" x2="85084" y2="41314"/>
                      </a14:backgroundRemoval>
                    </a14:imgEffect>
                  </a14:imgLayer>
                </a14:imgProps>
              </a:ext>
            </a:extLst>
          </a:blip>
          <a:srcRect l="75038" t="31918" r="4026" b="53704"/>
          <a:stretch/>
        </p:blipFill>
        <p:spPr>
          <a:xfrm>
            <a:off x="5133701" y="3245994"/>
            <a:ext cx="1431986" cy="124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22"/>
          <a:srcRect l="77602" t="1400" r="2218" b="83823"/>
          <a:stretch/>
        </p:blipFill>
        <p:spPr>
          <a:xfrm>
            <a:off x="5342974" y="596044"/>
            <a:ext cx="1380227" cy="127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2"/>
          <a:srcRect l="48637" t="35" r="29166" b="87984"/>
          <a:stretch/>
        </p:blipFill>
        <p:spPr>
          <a:xfrm>
            <a:off x="3284299" y="452749"/>
            <a:ext cx="1518250" cy="103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2"/>
          <a:srcRect l="13618" t="2465" r="68473" b="83757"/>
          <a:stretch/>
        </p:blipFill>
        <p:spPr>
          <a:xfrm>
            <a:off x="929292" y="694775"/>
            <a:ext cx="1224951" cy="1190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22"/>
          <a:srcRect l="68438" t="77613" r="3564" b="3218"/>
          <a:stretch/>
        </p:blipFill>
        <p:spPr>
          <a:xfrm>
            <a:off x="4688723" y="7189326"/>
            <a:ext cx="1915064" cy="1656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106" y="460693"/>
            <a:ext cx="6839894" cy="8640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100" y="8810176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30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9" y="8530527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89618">
            <a:off x="4776558" y="2138638"/>
            <a:ext cx="952500" cy="1143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5104">
            <a:off x="829277" y="3116181"/>
            <a:ext cx="952500" cy="11430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1258">
            <a:off x="1715080" y="7916156"/>
            <a:ext cx="952500" cy="114300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01" y="4775604"/>
            <a:ext cx="952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5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eviews.123rf.com/images/primeproud/primeproud1201/primeproud120100055/11804427-Wood-board-and-paper-sheet-with-black-paper-clip--Stock-Vector-board-notice-bulle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289">
            <a:off x="-1240692" y="-205137"/>
            <a:ext cx="9126232" cy="91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 rot="20627537">
            <a:off x="1035169" y="2363637"/>
            <a:ext cx="334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Comic Sans MS" panose="030F0702030302020204" pitchFamily="66" charset="0"/>
              </a:rPr>
              <a:t>Actividad Complementaria </a:t>
            </a:r>
            <a:endParaRPr lang="es-CL" b="1" dirty="0">
              <a:latin typeface="Comic Sans MS" panose="030F0702030302020204" pitchFamily="66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 rot="20627537">
            <a:off x="1371191" y="2737387"/>
            <a:ext cx="3902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Calibri" panose="020F0502020204030204" pitchFamily="34" charset="0"/>
              </a:rPr>
              <a:t>¿A qué grupo pertenecen estos dibujos? ¿Qué tipos de medios de transporte conoces tú? Coméntalo.</a:t>
            </a:r>
            <a:endParaRPr lang="es-C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888</TotalTime>
  <Words>24</Words>
  <Application>Microsoft Office PowerPoint</Application>
  <PresentationFormat>Presentación en pantalla (4:3)</PresentationFormat>
  <Paragraphs>10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Arenas</dc:creator>
  <cp:lastModifiedBy>Claudia Arenas</cp:lastModifiedBy>
  <cp:revision>35</cp:revision>
  <dcterms:created xsi:type="dcterms:W3CDTF">2015-03-19T00:40:34Z</dcterms:created>
  <dcterms:modified xsi:type="dcterms:W3CDTF">2015-06-16T13:39:08Z</dcterms:modified>
</cp:coreProperties>
</file>